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7" r:id="rId2"/>
    <p:sldId id="258" r:id="rId3"/>
    <p:sldId id="289" r:id="rId4"/>
    <p:sldId id="259" r:id="rId5"/>
    <p:sldId id="260" r:id="rId6"/>
    <p:sldId id="261" r:id="rId7"/>
    <p:sldId id="262" r:id="rId8"/>
    <p:sldId id="285" r:id="rId9"/>
    <p:sldId id="286" r:id="rId10"/>
    <p:sldId id="288" r:id="rId11"/>
    <p:sldId id="363" r:id="rId12"/>
    <p:sldId id="297" r:id="rId13"/>
    <p:sldId id="345" r:id="rId14"/>
    <p:sldId id="348" r:id="rId15"/>
    <p:sldId id="299" r:id="rId16"/>
    <p:sldId id="361" r:id="rId17"/>
    <p:sldId id="310" r:id="rId18"/>
    <p:sldId id="319" r:id="rId19"/>
    <p:sldId id="311" r:id="rId20"/>
    <p:sldId id="338" r:id="rId21"/>
    <p:sldId id="337" r:id="rId22"/>
    <p:sldId id="342" r:id="rId23"/>
    <p:sldId id="340" r:id="rId24"/>
    <p:sldId id="320" r:id="rId25"/>
    <p:sldId id="351" r:id="rId26"/>
    <p:sldId id="327" r:id="rId27"/>
    <p:sldId id="353" r:id="rId28"/>
    <p:sldId id="352" r:id="rId29"/>
    <p:sldId id="357" r:id="rId30"/>
    <p:sldId id="362" r:id="rId31"/>
    <p:sldId id="328" r:id="rId32"/>
    <p:sldId id="366" r:id="rId33"/>
    <p:sldId id="365" r:id="rId34"/>
    <p:sldId id="360" r:id="rId35"/>
    <p:sldId id="364" r:id="rId36"/>
    <p:sldId id="359" r:id="rId37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2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B1047-BEA8-4A99-89E3-C71481E6BAEA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CC7AC-7A64-4EF5-AD08-2C44662DB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0712" indent="-273351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93404" indent="-21868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30765" indent="-21868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68127" indent="-21868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05488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842849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280211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717572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56136-7220-4017-BECC-9C846C1EE4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781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1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7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3193FF-B161-4C19-87D2-40ED4A78D1AE}" type="datetimeFigureOut">
              <a:rPr lang="en-US" smtClean="0"/>
              <a:t>6/8/2015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30.png"/><Relationship Id="rId4" Type="http://schemas.openxmlformats.org/officeDocument/2006/relationships/image" Target="../media/image20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5.png"/><Relationship Id="rId5" Type="http://schemas.openxmlformats.org/officeDocument/2006/relationships/image" Target="../media/image450.png"/><Relationship Id="rId10" Type="http://schemas.openxmlformats.org/officeDocument/2006/relationships/image" Target="../media/image54.png"/><Relationship Id="rId4" Type="http://schemas.openxmlformats.org/officeDocument/2006/relationships/image" Target="../media/image440.png"/><Relationship Id="rId9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7" Type="http://schemas.openxmlformats.org/officeDocument/2006/relationships/image" Target="../media/image5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5" Type="http://schemas.openxmlformats.org/officeDocument/2006/relationships/image" Target="../media/image52.jpeg"/><Relationship Id="rId4" Type="http://schemas.openxmlformats.org/officeDocument/2006/relationships/image" Target="../media/image5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00.png"/><Relationship Id="rId4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.jpeg"/><Relationship Id="rId4" Type="http://schemas.openxmlformats.org/officeDocument/2006/relationships/image" Target="../media/image6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.jpe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0" Type="http://schemas.openxmlformats.org/officeDocument/2006/relationships/image" Target="../media/image75.jpeg"/><Relationship Id="rId4" Type="http://schemas.openxmlformats.org/officeDocument/2006/relationships/image" Target="../media/image6.jpeg"/><Relationship Id="rId9" Type="http://schemas.openxmlformats.org/officeDocument/2006/relationships/image" Target="../media/image8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7" Type="http://schemas.openxmlformats.org/officeDocument/2006/relationships/image" Target="../media/image90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736" y="457200"/>
            <a:ext cx="6629400" cy="182880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4000" b="1" dirty="0" smtClean="0">
                <a:solidFill>
                  <a:srgbClr val="0070C0"/>
                </a:solidFill>
              </a:rPr>
              <a:t>New </a:t>
            </a:r>
            <a:r>
              <a:rPr lang="en-US" sz="4000" b="1" dirty="0" err="1" smtClean="0">
                <a:solidFill>
                  <a:srgbClr val="0070C0"/>
                </a:solidFill>
              </a:rPr>
              <a:t>multifracuring</a:t>
            </a:r>
            <a:r>
              <a:rPr lang="en-US" sz="4000" b="1" dirty="0" smtClean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0070C0"/>
                </a:solidFill>
              </a:rPr>
              <a:t>model build on improved PKN formulation</a:t>
            </a:r>
            <a:r>
              <a:rPr lang="en-US" sz="4000" b="1" dirty="0" smtClean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609600" y="2438400"/>
            <a:ext cx="7620000" cy="2990795"/>
          </a:xfrm>
        </p:spPr>
        <p:txBody>
          <a:bodyPr>
            <a:noAutofit/>
          </a:bodyPr>
          <a:lstStyle/>
          <a:p>
            <a:pPr eaLnBrk="1" hangingPunct="1"/>
            <a:r>
              <a:rPr lang="en-US" b="1" dirty="0" smtClean="0">
                <a:solidFill>
                  <a:schemeClr val="tx1"/>
                </a:solidFill>
              </a:rPr>
              <a:t>Piotr Kuśmierczyk</a:t>
            </a:r>
            <a:r>
              <a:rPr lang="en-US" baseline="30000" dirty="0" smtClean="0">
                <a:solidFill>
                  <a:schemeClr val="tx1"/>
                </a:solidFill>
              </a:rPr>
              <a:t>1,2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baseline="30000" dirty="0" smtClean="0">
                <a:solidFill>
                  <a:schemeClr val="tx1"/>
                </a:solidFill>
              </a:rPr>
              <a:t>1</a:t>
            </a:r>
            <a:r>
              <a:rPr lang="en-US" i="1" dirty="0" smtClean="0">
                <a:solidFill>
                  <a:schemeClr val="tx1"/>
                </a:solidFill>
              </a:rPr>
              <a:t>IMAPS, </a:t>
            </a:r>
            <a:r>
              <a:rPr lang="en-US" i="1" dirty="0" err="1" smtClean="0">
                <a:solidFill>
                  <a:schemeClr val="tx1"/>
                </a:solidFill>
              </a:rPr>
              <a:t>Aberystwyth</a:t>
            </a:r>
            <a:r>
              <a:rPr lang="en-US" i="1" dirty="0" smtClean="0">
                <a:solidFill>
                  <a:schemeClr val="tx1"/>
                </a:solidFill>
              </a:rPr>
              <a:t> University, Ceredigion SY23 3BZ, Wales, U.K.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baseline="30000" dirty="0" smtClean="0">
                <a:solidFill>
                  <a:schemeClr val="tx1"/>
                </a:solidFill>
              </a:rPr>
              <a:t>2</a:t>
            </a:r>
            <a:r>
              <a:rPr lang="en-US" i="1" dirty="0" smtClean="0">
                <a:solidFill>
                  <a:schemeClr val="tx1"/>
                </a:solidFill>
              </a:rPr>
              <a:t>EUROTECH Sp. z </a:t>
            </a:r>
            <a:r>
              <a:rPr lang="en-US" i="1" dirty="0" err="1" smtClean="0">
                <a:solidFill>
                  <a:schemeClr val="tx1"/>
                </a:solidFill>
              </a:rPr>
              <a:t>o.o</a:t>
            </a:r>
            <a:r>
              <a:rPr lang="en-US" i="1" dirty="0" smtClean="0">
                <a:solidFill>
                  <a:schemeClr val="tx1"/>
                </a:solidFill>
              </a:rPr>
              <a:t>., </a:t>
            </a:r>
            <a:r>
              <a:rPr lang="en-US" i="1" dirty="0" err="1" smtClean="0">
                <a:solidFill>
                  <a:schemeClr val="tx1"/>
                </a:solidFill>
              </a:rPr>
              <a:t>ul</a:t>
            </a:r>
            <a:r>
              <a:rPr lang="en-US" i="1" dirty="0" smtClean="0">
                <a:solidFill>
                  <a:schemeClr val="tx1"/>
                </a:solidFill>
              </a:rPr>
              <a:t>. </a:t>
            </a:r>
            <a:r>
              <a:rPr lang="en-US" i="1" dirty="0" err="1" smtClean="0">
                <a:solidFill>
                  <a:schemeClr val="tx1"/>
                </a:solidFill>
              </a:rPr>
              <a:t>Wojska</a:t>
            </a:r>
            <a:r>
              <a:rPr lang="en-US" i="1" dirty="0" smtClean="0">
                <a:solidFill>
                  <a:schemeClr val="tx1"/>
                </a:solidFill>
              </a:rPr>
              <a:t> </a:t>
            </a:r>
            <a:r>
              <a:rPr lang="en-US" i="1" dirty="0" err="1" smtClean="0">
                <a:solidFill>
                  <a:schemeClr val="tx1"/>
                </a:solidFill>
              </a:rPr>
              <a:t>Polskiego</a:t>
            </a:r>
            <a:r>
              <a:rPr lang="en-US" i="1" dirty="0" smtClean="0">
                <a:solidFill>
                  <a:schemeClr val="tx1"/>
                </a:solidFill>
              </a:rPr>
              <a:t> 3, 39-300 </a:t>
            </a:r>
            <a:r>
              <a:rPr lang="en-US" i="1" dirty="0" err="1" smtClean="0">
                <a:solidFill>
                  <a:schemeClr val="tx1"/>
                </a:solidFill>
              </a:rPr>
              <a:t>Mielec</a:t>
            </a:r>
            <a:r>
              <a:rPr lang="en-US" i="1" dirty="0" smtClean="0">
                <a:solidFill>
                  <a:schemeClr val="tx1"/>
                </a:solidFill>
              </a:rPr>
              <a:t>, Poland</a:t>
            </a:r>
            <a:endParaRPr lang="en-US" dirty="0" smtClean="0">
              <a:solidFill>
                <a:schemeClr val="tx1"/>
              </a:solidFill>
            </a:endParaRPr>
          </a:p>
          <a:p>
            <a:pPr eaLnBrk="1" hangingPunct="1"/>
            <a:endParaRPr lang="en-US" sz="1200" i="1" dirty="0" smtClean="0">
              <a:solidFill>
                <a:schemeClr val="tx1"/>
              </a:solidFill>
            </a:endParaRPr>
          </a:p>
          <a:p>
            <a:r>
              <a:rPr lang="en-US" i="1" dirty="0" smtClean="0">
                <a:solidFill>
                  <a:schemeClr val="tx1"/>
                </a:solidFill>
              </a:rPr>
              <a:t>In collaboration with </a:t>
            </a:r>
            <a:r>
              <a:rPr lang="en-US" dirty="0" smtClean="0">
                <a:solidFill>
                  <a:schemeClr val="tx1"/>
                </a:solidFill>
              </a:rPr>
              <a:t>Gennady Mishuris</a:t>
            </a:r>
          </a:p>
          <a:p>
            <a:endParaRPr lang="en-US" sz="1200" i="1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dirty="0" smtClean="0">
                <a:solidFill>
                  <a:srgbClr val="CC0000"/>
                </a:solidFill>
              </a:rPr>
              <a:t>This research has been supported by FP7 PEOPLE IAPP Project HYDROFRAC under number  251475.</a:t>
            </a:r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E0DE56-DA17-45C1-98B1-7C7110B13C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  <p:pic>
        <p:nvPicPr>
          <p:cNvPr id="2054" name="Picture 2" descr="http://www.icmab.es/raddel/images/logo_marie-curi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363" y="5696005"/>
            <a:ext cx="885773" cy="85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221" y="6172200"/>
            <a:ext cx="2021825" cy="541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6" name="Picture 6" descr="http://www.igsoc.org/images/general/Aberystwyth_identifier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426" y="5935631"/>
            <a:ext cx="1855374" cy="3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://www.corfu-fp7.eu/jahia/webdav/site/corfu/users/batijel8/public/logo/fp7logoba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5638800"/>
            <a:ext cx="1196252" cy="97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080" y="5628394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6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Accuracy of the single fracture PKN approach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Additional incorporated improvements:</a:t>
                </a:r>
              </a:p>
              <a:p>
                <a:pPr algn="just"/>
                <a:r>
                  <a:rPr lang="en-US" sz="2000" dirty="0" smtClean="0"/>
                  <a:t>2 terms tip asymptotics</a:t>
                </a:r>
              </a:p>
              <a:p>
                <a:pPr algn="just"/>
                <a:r>
                  <a:rPr lang="en-US" sz="2000" dirty="0" smtClean="0"/>
                  <a:t>Proper grid points distribution</a:t>
                </a:r>
              </a:p>
              <a:p>
                <a:pPr algn="just"/>
                <a:r>
                  <a:rPr lang="en-US" sz="2000" dirty="0" err="1" smtClean="0"/>
                  <a:t>Jacobian</a:t>
                </a:r>
                <a:r>
                  <a:rPr lang="en-US" sz="2000" dirty="0" smtClean="0"/>
                  <a:t> pattern utilization</a:t>
                </a:r>
              </a:p>
              <a:p>
                <a:pPr algn="just"/>
                <a:r>
                  <a:rPr lang="en-US" sz="2000" dirty="0" smtClean="0"/>
                  <a:t>Efficient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𝑁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scheme for finding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𝜏</m:t>
                    </m:r>
                    <m:r>
                      <a:rPr lang="en-US" sz="2000" b="0" i="1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US" sz="20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>
                    <a:solidFill>
                      <a:srgbClr val="000099"/>
                    </a:solidFill>
                  </a:rPr>
                  <a:t>Result:</a:t>
                </a:r>
                <a:r>
                  <a:rPr lang="en-US" sz="2000" dirty="0" smtClean="0">
                    <a:solidFill>
                      <a:srgbClr val="000099"/>
                    </a:solidFill>
                  </a:rPr>
                  <a:t> fast, stable and reliable simulator with proved accuracy of order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𝟔</m:t>
                        </m:r>
                      </m:sup>
                    </m:sSup>
                  </m:oMath>
                </a14:m>
                <a:r>
                  <a:rPr lang="en-US" sz="2000" dirty="0" smtClean="0"/>
                  <a:t> </a:t>
                </a:r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105400"/>
              </a:xfrm>
              <a:blipFill rotWithShape="1">
                <a:blip r:embed="rId3"/>
                <a:stretch>
                  <a:fillRect t="-597" r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575093" y="4645795"/>
            <a:ext cx="760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</a:t>
            </a:r>
            <a:r>
              <a:rPr lang="en-US" sz="1400" dirty="0"/>
              <a:t>. </a:t>
            </a:r>
            <a:r>
              <a:rPr lang="en-US" sz="1400" dirty="0" err="1" smtClean="0"/>
              <a:t>Kusmierczyk</a:t>
            </a:r>
            <a:r>
              <a:rPr lang="en-US" sz="1400" dirty="0" smtClean="0"/>
              <a:t>, G</a:t>
            </a:r>
            <a:r>
              <a:rPr lang="en-US" sz="1400" dirty="0"/>
              <a:t>. </a:t>
            </a:r>
            <a:r>
              <a:rPr lang="en-US" sz="1400" dirty="0" err="1"/>
              <a:t>Mishuris</a:t>
            </a:r>
            <a:r>
              <a:rPr lang="en-US" sz="1400" dirty="0"/>
              <a:t> </a:t>
            </a:r>
            <a:r>
              <a:rPr lang="en-US" sz="1400" dirty="0" smtClean="0"/>
              <a:t>, M</a:t>
            </a:r>
            <a:r>
              <a:rPr lang="en-US" sz="1400" dirty="0"/>
              <a:t>. </a:t>
            </a:r>
            <a:r>
              <a:rPr lang="en-US" sz="1400" dirty="0" err="1" smtClean="0"/>
              <a:t>Wrobel</a:t>
            </a:r>
            <a:r>
              <a:rPr lang="en-US" sz="1400" dirty="0"/>
              <a:t> (</a:t>
            </a:r>
            <a:r>
              <a:rPr lang="en-US" sz="1400" dirty="0" smtClean="0"/>
              <a:t>2013) Remarks </a:t>
            </a:r>
            <a:r>
              <a:rPr lang="en-US" sz="1400" dirty="0"/>
              <a:t>on application of different variables for the </a:t>
            </a:r>
            <a:r>
              <a:rPr lang="en-US" sz="1400" dirty="0" smtClean="0"/>
              <a:t>PKN model </a:t>
            </a:r>
            <a:r>
              <a:rPr lang="en-US" sz="1400" dirty="0"/>
              <a:t>of </a:t>
            </a:r>
            <a:r>
              <a:rPr lang="en-US" sz="1400" dirty="0" err="1"/>
              <a:t>hydrofracturing</a:t>
            </a:r>
            <a:r>
              <a:rPr lang="en-US" sz="1400" dirty="0"/>
              <a:t>: various ﬂuid-ﬂow </a:t>
            </a:r>
            <a:r>
              <a:rPr lang="en-US" sz="1400" dirty="0" smtClean="0"/>
              <a:t>regimes. </a:t>
            </a:r>
            <a:r>
              <a:rPr lang="fr-FR" sz="1400" dirty="0"/>
              <a:t>Int J Fract </a:t>
            </a:r>
            <a:r>
              <a:rPr lang="fr-FR" sz="1400" dirty="0" smtClean="0"/>
              <a:t>184:185–213</a:t>
            </a:r>
            <a:endParaRPr lang="en-GB" sz="1400" dirty="0"/>
          </a:p>
        </p:txBody>
      </p:sp>
      <p:pic>
        <p:nvPicPr>
          <p:cNvPr id="9846" name="Picture 6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310390"/>
            <a:ext cx="327856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C:\Users\Morswin\Desktop\frack\MY_THESIS_2\Presentation_Pics\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245100"/>
            <a:ext cx="21336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Is this enough for </a:t>
            </a:r>
            <a:r>
              <a:rPr lang="en-US" sz="2800" dirty="0" err="1"/>
              <a:t>multifracturing</a:t>
            </a:r>
            <a:r>
              <a:rPr lang="en-US" sz="2800" dirty="0"/>
              <a:t> ?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endParaRPr lang="en-US" sz="2400" dirty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endParaRPr lang="en-US" sz="2400" dirty="0" smtClean="0">
              <a:solidFill>
                <a:srgbClr val="000099"/>
              </a:solidFill>
            </a:endParaRPr>
          </a:p>
          <a:p>
            <a:pPr marL="114300" indent="0" algn="just">
              <a:buNone/>
            </a:pPr>
            <a:r>
              <a:rPr lang="en-US" sz="2400" dirty="0" smtClean="0">
                <a:solidFill>
                  <a:srgbClr val="000099"/>
                </a:solidFill>
              </a:rPr>
              <a:t>Difficulties:</a:t>
            </a:r>
          </a:p>
          <a:p>
            <a:pPr algn="just"/>
            <a:r>
              <a:rPr lang="en-US" sz="2400" dirty="0" smtClean="0"/>
              <a:t>Possible crack closures after fracture intersections</a:t>
            </a:r>
          </a:p>
          <a:p>
            <a:pPr algn="just"/>
            <a:r>
              <a:rPr lang="en-US" sz="2400" dirty="0" smtClean="0"/>
              <a:t>How to simulate fracture interactions?</a:t>
            </a:r>
          </a:p>
          <a:p>
            <a:pPr algn="just"/>
            <a:r>
              <a:rPr lang="en-US" sz="2400" dirty="0" smtClean="0"/>
              <a:t>How to deal with formation toughness?</a:t>
            </a:r>
          </a:p>
          <a:p>
            <a:pPr algn="just"/>
            <a:r>
              <a:rPr lang="en-US" sz="2400" dirty="0" smtClean="0"/>
              <a:t>Numerical challenges</a:t>
            </a:r>
          </a:p>
          <a:p>
            <a:pPr algn="just"/>
            <a:endParaRPr lang="en-US" sz="2000" dirty="0"/>
          </a:p>
          <a:p>
            <a:pPr marL="114300" indent="0" algn="just">
              <a:buNone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22874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39399" y="457200"/>
            <a:ext cx="7620000" cy="979097"/>
          </a:xfrm>
        </p:spPr>
        <p:txBody>
          <a:bodyPr/>
          <a:lstStyle/>
          <a:p>
            <a:r>
              <a:rPr lang="en-US" sz="2800" dirty="0" smtClean="0"/>
              <a:t>Possible crack closure – </a:t>
            </a:r>
            <a:br>
              <a:rPr lang="en-US" sz="2800" dirty="0" smtClean="0"/>
            </a:br>
            <a:r>
              <a:rPr lang="en-US" sz="2800" dirty="0" smtClean="0">
                <a:solidFill>
                  <a:srgbClr val="000099"/>
                </a:solidFill>
              </a:rPr>
              <a:t>initial conditions vs other parameters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12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Piotrek\filenam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99" y="1512498"/>
            <a:ext cx="6130751" cy="459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ze strzałką 9"/>
          <p:cNvCxnSpPr>
            <a:stCxn id="13" idx="1"/>
          </p:cNvCxnSpPr>
          <p:nvPr/>
        </p:nvCxnSpPr>
        <p:spPr>
          <a:xfrm flipH="1" flipV="1">
            <a:off x="3577899" y="4977519"/>
            <a:ext cx="1143000" cy="488049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4720899" y="4726904"/>
            <a:ext cx="15029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losing fractures !!!</a:t>
            </a:r>
          </a:p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olver needed to be modified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2" name="Łącznik prosty ze strzałką 21"/>
          <p:cNvCxnSpPr>
            <a:stCxn id="13" idx="1"/>
          </p:cNvCxnSpPr>
          <p:nvPr/>
        </p:nvCxnSpPr>
        <p:spPr>
          <a:xfrm flipH="1" flipV="1">
            <a:off x="3196899" y="5096237"/>
            <a:ext cx="1524000" cy="36933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>
            <a:stCxn id="13" idx="1"/>
          </p:cNvCxnSpPr>
          <p:nvPr/>
        </p:nvCxnSpPr>
        <p:spPr>
          <a:xfrm flipH="1" flipV="1">
            <a:off x="3882699" y="4832405"/>
            <a:ext cx="838200" cy="6331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y ze strzałką 33"/>
          <p:cNvCxnSpPr>
            <a:stCxn id="13" idx="1"/>
          </p:cNvCxnSpPr>
          <p:nvPr/>
        </p:nvCxnSpPr>
        <p:spPr>
          <a:xfrm flipH="1" flipV="1">
            <a:off x="4219077" y="4726905"/>
            <a:ext cx="501822" cy="73866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Prostokąt 40"/>
              <p:cNvSpPr/>
              <p:nvPr/>
            </p:nvSpPr>
            <p:spPr>
              <a:xfrm rot="20512526">
                <a:off x="5437369" y="4257357"/>
                <a:ext cx="1239698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Prostokąt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512526">
                <a:off x="5437369" y="4257357"/>
                <a:ext cx="1239698" cy="3724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Prostokąt 47"/>
              <p:cNvSpPr/>
              <p:nvPr/>
            </p:nvSpPr>
            <p:spPr>
              <a:xfrm rot="20491358">
                <a:off x="4732050" y="2072543"/>
                <a:ext cx="1117870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5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Prostokąt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91358">
                <a:off x="4732050" y="2072543"/>
                <a:ext cx="1117870" cy="3724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31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rswin\Desktop\work\zamykajaca sie szczelina2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0023"/>
            <a:ext cx="4454306" cy="35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/>
              <p:cNvSpPr txBox="1"/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981575" y="1740023"/>
                <a:ext cx="3352799" cy="3538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original formulation assumes:</a:t>
                </a:r>
              </a:p>
              <a:p>
                <a:r>
                  <a:rPr lang="en-US" dirty="0" smtClean="0"/>
                  <a:t>      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&gt;0        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&gt;0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but a workaround is to stop if: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  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re-mesh and resume integration with: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dirty="0" smtClean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75" y="1740023"/>
                <a:ext cx="3352799" cy="3538276"/>
              </a:xfrm>
              <a:prstGeom prst="rect">
                <a:avLst/>
              </a:prstGeom>
              <a:blipFill rotWithShape="0">
                <a:blip r:embed="rId6"/>
                <a:stretch>
                  <a:fillRect l="-1455" t="-861" r="-1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12</a:t>
            </a:r>
          </a:p>
        </p:txBody>
      </p:sp>
      <p:sp>
        <p:nvSpPr>
          <p:cNvPr id="3" name="Right Arrow 2"/>
          <p:cNvSpPr/>
          <p:nvPr/>
        </p:nvSpPr>
        <p:spPr>
          <a:xfrm rot="7249512">
            <a:off x="2461018" y="3037988"/>
            <a:ext cx="1702854" cy="2270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38200" y="4934894"/>
            <a:ext cx="1940452" cy="400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large leak off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negative pumping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Morswin\Desktop\work\pompowani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668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orswin\Desktop\work\pompowani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9100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orswin\Desktop\work\dobreq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0" y="3060826"/>
            <a:ext cx="2929299" cy="2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ith 0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391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685800" y="27041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648200" y="640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Control: Fluid balance in fracture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ole tekstowe 6"/>
          <p:cNvSpPr txBox="1"/>
          <p:nvPr/>
        </p:nvSpPr>
        <p:spPr>
          <a:xfrm>
            <a:off x="381000" y="5772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It works!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/>
              <p:cNvSpPr txBox="1"/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pole 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4"/>
          <p:cNvCxnSpPr/>
          <p:nvPr/>
        </p:nvCxnSpPr>
        <p:spPr>
          <a:xfrm flipH="1" flipV="1">
            <a:off x="4650201" y="3741589"/>
            <a:ext cx="2320097" cy="1599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661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negative pumping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15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>
                  <a:latin typeface="Cambria Math"/>
                </a:endParaRPr>
              </a:p>
              <a:p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393231" y="38075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pic>
        <p:nvPicPr>
          <p:cNvPr id="14341" name="Picture 5" descr="C:\Users\Morswin\Desktop\work\pompowani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39" y="1219200"/>
            <a:ext cx="4383009" cy="32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Morswin\Desktop\work\zleq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8" y="4163894"/>
            <a:ext cx="3305646" cy="24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orswin\Desktop\work\pompowani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48" y="4506457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591575" y="5044917"/>
            <a:ext cx="187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some point everything goes wrong…</a:t>
            </a:r>
            <a:endParaRPr lang="en-US" dirty="0"/>
          </a:p>
        </p:txBody>
      </p:sp>
      <p:sp>
        <p:nvSpPr>
          <p:cNvPr id="13" name="pole tekstowe 6"/>
          <p:cNvSpPr txBox="1"/>
          <p:nvPr/>
        </p:nvSpPr>
        <p:spPr>
          <a:xfrm>
            <a:off x="4813048" y="638219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Fluid balance in fracture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53000" y="5715000"/>
            <a:ext cx="9144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7"/>
          <p:cNvCxnSpPr/>
          <p:nvPr/>
        </p:nvCxnSpPr>
        <p:spPr>
          <a:xfrm flipV="1">
            <a:off x="4813048" y="3733800"/>
            <a:ext cx="1206752" cy="1311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4"/>
          <p:cNvCxnSpPr/>
          <p:nvPr/>
        </p:nvCxnSpPr>
        <p:spPr>
          <a:xfrm flipH="1" flipV="1">
            <a:off x="3733800" y="4136920"/>
            <a:ext cx="1295400" cy="153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5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56266"/>
            <a:ext cx="53435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 smtClean="0"/>
              <a:t>Testing against real life data</a:t>
            </a:r>
            <a:endParaRPr lang="en-US" sz="2800" dirty="0"/>
          </a:p>
        </p:txBody>
      </p:sp>
      <p:pic>
        <p:nvPicPr>
          <p:cNvPr id="1026" name="Picture 2" descr="C:\Piotrek\ half 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581400"/>
            <a:ext cx="3759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iotrek\ w (m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7338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838200" y="1371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03B082C3-0142-44F5-8F8D-1ADBA6DF2A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286000"/>
            <a:ext cx="7543800" cy="1908175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GB" sz="4400" b="1" dirty="0" err="1" smtClean="0">
                <a:solidFill>
                  <a:srgbClr val="0070C0"/>
                </a:solidFill>
              </a:rPr>
              <a:t>Multifracturing</a:t>
            </a:r>
            <a:r>
              <a:rPr lang="en-GB" sz="4400" b="1" dirty="0" smtClean="0">
                <a:solidFill>
                  <a:srgbClr val="0070C0"/>
                </a:solidFill>
              </a:rPr>
              <a:t> model </a:t>
            </a:r>
            <a:br>
              <a:rPr lang="en-GB" sz="4400" b="1" dirty="0" smtClean="0">
                <a:solidFill>
                  <a:srgbClr val="0070C0"/>
                </a:solidFill>
              </a:rPr>
            </a:br>
            <a:r>
              <a:rPr lang="en-GB" sz="4400" b="1" dirty="0" smtClean="0">
                <a:solidFill>
                  <a:srgbClr val="0070C0"/>
                </a:solidFill>
              </a:rPr>
              <a:t>build on PKN formulation</a:t>
            </a:r>
            <a:endParaRPr lang="en-GB" sz="4400" b="1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93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</a:t>
            </a:r>
            <a:r>
              <a:rPr lang="en-US" sz="2800" dirty="0"/>
              <a:t> is </a:t>
            </a:r>
            <a:r>
              <a:rPr lang="en-US" sz="2800" dirty="0" smtClean="0"/>
              <a:t>“</a:t>
            </a:r>
            <a:r>
              <a:rPr lang="en-US" sz="2800" dirty="0" err="1"/>
              <a:t>Multifracturing</a:t>
            </a:r>
            <a:r>
              <a:rPr lang="en-US" sz="2800" dirty="0" smtClean="0"/>
              <a:t>”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Morswin\Desktop\frack\poster_3\system_of_cra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4149305" cy="30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86" y="685800"/>
            <a:ext cx="386501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4" y="44958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66" y="4392922"/>
            <a:ext cx="3302291" cy="234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5801700" y="6367151"/>
            <a:ext cx="140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Kresse</a:t>
            </a:r>
            <a:r>
              <a:rPr lang="en-US" dirty="0" smtClean="0"/>
              <a:t>(2013)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457200" y="6079609"/>
            <a:ext cx="150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Bunger(2013)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7109604" y="67286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Weng</a:t>
            </a:r>
            <a:r>
              <a:rPr lang="en-US" dirty="0" smtClean="0"/>
              <a:t>(2011)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do I mean by  “</a:t>
            </a:r>
            <a:r>
              <a:rPr lang="en-US" sz="2800" dirty="0" err="1" smtClean="0"/>
              <a:t>Multifracturing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057400"/>
            <a:ext cx="47910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Nawias klamrowy zamykający 6"/>
          <p:cNvSpPr/>
          <p:nvPr/>
        </p:nvSpPr>
        <p:spPr>
          <a:xfrm>
            <a:off x="5638800" y="3352800"/>
            <a:ext cx="533400" cy="4572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172200" y="344217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PKN like crack</a:t>
            </a:r>
            <a:endParaRPr lang="en-US" dirty="0"/>
          </a:p>
        </p:txBody>
      </p:sp>
      <p:sp>
        <p:nvSpPr>
          <p:cNvPr id="13" name="Nawias klamrowy zamykający 12"/>
          <p:cNvSpPr/>
          <p:nvPr/>
        </p:nvSpPr>
        <p:spPr>
          <a:xfrm rot="5400000">
            <a:off x="5029200" y="3886200"/>
            <a:ext cx="533400" cy="5334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ole tekstowe 10"/>
          <p:cNvSpPr txBox="1"/>
          <p:nvPr/>
        </p:nvSpPr>
        <p:spPr>
          <a:xfrm>
            <a:off x="4574711" y="4419600"/>
            <a:ext cx="15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PKN like “pipe”</a:t>
            </a:r>
            <a:endParaRPr lang="en-US" dirty="0"/>
          </a:p>
        </p:txBody>
      </p:sp>
      <p:cxnSp>
        <p:nvCxnSpPr>
          <p:cNvPr id="14" name="Łącznik prosty ze strzałką 13"/>
          <p:cNvCxnSpPr/>
          <p:nvPr/>
        </p:nvCxnSpPr>
        <p:spPr>
          <a:xfrm flipH="1" flipV="1">
            <a:off x="2971800" y="4419600"/>
            <a:ext cx="8382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3509065" y="557240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1371600" y="2895600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applied here  </a:t>
                </a:r>
                <a:endParaRPr lang="en-US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2393835"/>
                <a:ext cx="2286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40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Łącznik prosty ze strzałką 24"/>
          <p:cNvCxnSpPr/>
          <p:nvPr/>
        </p:nvCxnSpPr>
        <p:spPr>
          <a:xfrm flipH="1" flipV="1">
            <a:off x="5829300" y="2286001"/>
            <a:ext cx="495300" cy="292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/>
          <p:cNvSpPr txBox="1"/>
          <p:nvPr/>
        </p:nvSpPr>
        <p:spPr>
          <a:xfrm>
            <a:off x="5905500" y="257850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xisting closed crack</a:t>
            </a:r>
            <a:endParaRPr lang="en-US" dirty="0"/>
          </a:p>
        </p:txBody>
      </p:sp>
      <p:cxnSp>
        <p:nvCxnSpPr>
          <p:cNvPr id="30" name="Łącznik prostoliniowy 29"/>
          <p:cNvCxnSpPr/>
          <p:nvPr/>
        </p:nvCxnSpPr>
        <p:spPr>
          <a:xfrm flipH="1">
            <a:off x="304800" y="3810000"/>
            <a:ext cx="19812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e tekstowe 30"/>
          <p:cNvSpPr txBox="1"/>
          <p:nvPr/>
        </p:nvSpPr>
        <p:spPr>
          <a:xfrm>
            <a:off x="114300" y="396823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Solid concrete pipe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3" grpId="0" animBg="1"/>
      <p:bldP spid="11" grpId="0"/>
      <p:bldP spid="18" grpId="0"/>
      <p:bldP spid="23" grpId="0"/>
      <p:bldP spid="28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762000" y="2544634"/>
            <a:ext cx="71628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spcBef>
                <a:spcPct val="25000"/>
              </a:spcBef>
            </a:pPr>
            <a:r>
              <a:rPr lang="en-GB" sz="2400" dirty="0" smtClean="0">
                <a:solidFill>
                  <a:srgbClr val="0070C0"/>
                </a:solidFill>
              </a:rPr>
              <a:t>Plan for this talk: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 smtClean="0">
                <a:solidFill>
                  <a:srgbClr val="0070C0"/>
                </a:solidFill>
              </a:rPr>
              <a:t> Improved single fracture PKN model 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 err="1" smtClean="0">
                <a:solidFill>
                  <a:srgbClr val="0070C0"/>
                </a:solidFill>
              </a:rPr>
              <a:t>Multifracturing</a:t>
            </a:r>
            <a:r>
              <a:rPr lang="en-GB" sz="2400" dirty="0" smtClean="0">
                <a:solidFill>
                  <a:srgbClr val="0070C0"/>
                </a:solidFill>
              </a:rPr>
              <a:t> model build on PKN formulation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 smtClean="0">
                <a:solidFill>
                  <a:srgbClr val="0070C0"/>
                </a:solidFill>
              </a:rPr>
              <a:t>Fracture interactions and implementation challenges</a:t>
            </a:r>
          </a:p>
          <a:p>
            <a:pPr>
              <a:spcBef>
                <a:spcPct val="25000"/>
              </a:spcBef>
              <a:buFontTx/>
              <a:buChar char="•"/>
            </a:pPr>
            <a:r>
              <a:rPr lang="en-GB" sz="2400" dirty="0">
                <a:solidFill>
                  <a:srgbClr val="0070C0"/>
                </a:solidFill>
              </a:rPr>
              <a:t> </a:t>
            </a:r>
            <a:r>
              <a:rPr lang="en-GB" sz="2400" dirty="0" smtClean="0">
                <a:solidFill>
                  <a:srgbClr val="0070C0"/>
                </a:solidFill>
              </a:rPr>
              <a:t>Conclusions and future work</a:t>
            </a:r>
            <a:endParaRPr lang="en-GB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5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“Pipe” , Junctions and Concrete </a:t>
            </a:r>
            <a:r>
              <a:rPr lang="en-US" sz="2800" dirty="0"/>
              <a:t>p</a:t>
            </a:r>
            <a:r>
              <a:rPr lang="en-US" sz="2800" dirty="0" smtClean="0"/>
              <a:t>ipes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</p:spPr>
            <p:txBody>
              <a:bodyPr>
                <a:normAutofit lnSpcReduction="10000"/>
              </a:bodyPr>
              <a:lstStyle/>
              <a:p>
                <a:pPr marL="114300" indent="0" algn="just">
                  <a:buNone/>
                </a:pPr>
                <a:endParaRPr lang="en-US" sz="1600" b="1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PKN pipes </a:t>
                </a:r>
                <a:r>
                  <a:rPr lang="en-US" sz="2000" dirty="0" smtClean="0"/>
                  <a:t>are straightforward :</a:t>
                </a:r>
              </a:p>
              <a:p>
                <a:pPr marL="114300" indent="0" algn="just">
                  <a:buNone/>
                </a:pPr>
                <a:endParaRPr lang="en-US" sz="1600" i="1" dirty="0" smtClean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Junctions</a:t>
                </a:r>
                <a:r>
                  <a:rPr lang="en-US" sz="2000" dirty="0" smtClean="0"/>
                  <a:t> conditions: continuous pressure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and zero flux sum</a:t>
                </a: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Concrete pipe </a:t>
                </a:r>
                <a:r>
                  <a:rPr lang="en-US" sz="2000" dirty="0" smtClean="0"/>
                  <a:t>tackled directly by </a:t>
                </a:r>
                <a:r>
                  <a:rPr lang="en-US" sz="2000" dirty="0" err="1" smtClean="0"/>
                  <a:t>Poiseuille</a:t>
                </a:r>
                <a:r>
                  <a:rPr lang="en-US" sz="2000" dirty="0" smtClean="0"/>
                  <a:t> Law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nożenie 8"/>
          <p:cNvSpPr/>
          <p:nvPr/>
        </p:nvSpPr>
        <p:spPr>
          <a:xfrm>
            <a:off x="1879178" y="2190750"/>
            <a:ext cx="1524000" cy="685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83" y="3886200"/>
            <a:ext cx="2133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6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make it stick together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" y="1567178"/>
            <a:ext cx="4412517" cy="28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Previously for a single fracture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/>
              <p:cNvSpPr txBox="1"/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 smtClean="0"/>
                  <a:t> - fracture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r>
                  <a:rPr lang="en-US" sz="2000" dirty="0" smtClean="0"/>
                  <a:t> - </a:t>
                </a:r>
                <a:r>
                  <a:rPr lang="en-US" sz="2000" dirty="0"/>
                  <a:t>fracture length</a:t>
                </a:r>
                <a:endParaRPr lang="en-US" sz="2000" dirty="0" smtClean="0"/>
              </a:p>
              <a:p>
                <a:r>
                  <a:rPr lang="en-US" sz="2000" dirty="0"/>
                  <a:t>t</a:t>
                </a:r>
                <a:r>
                  <a:rPr lang="en-US" sz="2000" dirty="0" smtClean="0"/>
                  <a:t>wo extra operators: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 change of </a:t>
                </a:r>
                <a:r>
                  <a:rPr lang="en-US" sz="2000" dirty="0" smtClean="0"/>
                  <a:t>“PKN pipe”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</a:t>
                </a:r>
                <a:r>
                  <a:rPr lang="en-US" sz="2000" dirty="0" smtClean="0"/>
                  <a:t> leaked out volume</a:t>
                </a:r>
              </a:p>
              <a:p>
                <a:r>
                  <a:rPr lang="en-US" sz="2000" dirty="0" smtClean="0"/>
                  <a:t>(used for error checking)</a:t>
                </a:r>
              </a:p>
            </p:txBody>
          </p:sp>
        </mc:Choice>
        <mc:Fallback xmlns="">
          <p:sp>
            <p:nvSpPr>
              <p:cNvPr id="3" name="pole tekstow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blipFill rotWithShape="0">
                <a:blip r:embed="rId5"/>
                <a:stretch>
                  <a:fillRect l="-1913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Now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fractures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pipes: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blipFill rotWithShape="0">
                <a:blip r:embed="rId6"/>
                <a:stretch>
                  <a:fillRect l="-1389" t="-17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wias klamrowy otwierający 8"/>
          <p:cNvSpPr/>
          <p:nvPr/>
        </p:nvSpPr>
        <p:spPr>
          <a:xfrm>
            <a:off x="903054" y="1770857"/>
            <a:ext cx="762000" cy="13716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/>
              <p:cNvSpPr/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rostoką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Łącznik prosty ze strzałką 11"/>
          <p:cNvCxnSpPr/>
          <p:nvPr/>
        </p:nvCxnSpPr>
        <p:spPr>
          <a:xfrm flipV="1">
            <a:off x="1785824" y="1598329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/>
          <p:cNvCxnSpPr/>
          <p:nvPr/>
        </p:nvCxnSpPr>
        <p:spPr>
          <a:xfrm>
            <a:off x="1708905" y="2452510"/>
            <a:ext cx="28323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 flipH="1">
            <a:off x="1395478" y="2452510"/>
            <a:ext cx="3134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rostokąt 20"/>
              <p:cNvSpPr/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Prostoką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rostokąt 21"/>
              <p:cNvSpPr/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Prostoką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Łącznik prosty ze strzałką 25"/>
          <p:cNvCxnSpPr/>
          <p:nvPr/>
        </p:nvCxnSpPr>
        <p:spPr>
          <a:xfrm flipV="1">
            <a:off x="3906485" y="2913857"/>
            <a:ext cx="0" cy="2862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>
            <a:off x="3906485" y="3218657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rostokąt 28"/>
              <p:cNvSpPr/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Prostoką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Nawias klamrowy otwierający 33"/>
          <p:cNvSpPr/>
          <p:nvPr/>
        </p:nvSpPr>
        <p:spPr>
          <a:xfrm rot="16200000">
            <a:off x="3464855" y="3498946"/>
            <a:ext cx="762000" cy="5055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rostokąt 34"/>
              <p:cNvSpPr/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Prostoką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9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6397980" cy="41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 little on technical implementation details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22</a:t>
            </a:fld>
            <a:endParaRPr lang="en-US" dirty="0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mathinsight.org/media/image/image/small_undirected_network_labe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36821"/>
            <a:ext cx="2053167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2743200" y="6127079"/>
            <a:ext cx="524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this is actually a graph. </a:t>
            </a:r>
          </a:p>
          <a:p>
            <a:r>
              <a:rPr lang="en-US" sz="1400" dirty="0" smtClean="0"/>
              <a:t>(very helpful abstraction)</a:t>
            </a:r>
            <a:endParaRPr lang="en-US" sz="14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7972" y="1219200"/>
            <a:ext cx="40946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Abstract interface to integration codes </a:t>
            </a:r>
            <a:r>
              <a:rPr lang="en-US" sz="1600" dirty="0" smtClean="0"/>
              <a:t>(ODE15s, LSODE</a:t>
            </a:r>
            <a:r>
              <a:rPr lang="en-US" sz="1600" dirty="0"/>
              <a:t>, GNU </a:t>
            </a:r>
            <a:r>
              <a:rPr lang="en-US" sz="1600" dirty="0" smtClean="0"/>
              <a:t>GSL,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Changeable depended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No</a:t>
            </a:r>
            <a:r>
              <a:rPr lang="en-US" i="1" dirty="0"/>
              <a:t> </a:t>
            </a:r>
            <a:r>
              <a:rPr lang="en-US" i="1" dirty="0" smtClean="0"/>
              <a:t>restrictions on </a:t>
            </a:r>
          </a:p>
          <a:p>
            <a:r>
              <a:rPr lang="en-US" i="1" dirty="0" smtClean="0"/>
              <a:t>     model size and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 geometry.</a:t>
            </a:r>
            <a:endParaRPr lang="en-US" i="1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4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well does it work so far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orswin\Videos\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23" y="1609837"/>
            <a:ext cx="3657600" cy="24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0" y="3962400"/>
            <a:ext cx="5410200" cy="83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0" name="Picture 6" descr="C:\Users\Morswin\Videos\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990600"/>
            <a:ext cx="3200400" cy="347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rostokąt 9"/>
          <p:cNvSpPr/>
          <p:nvPr/>
        </p:nvSpPr>
        <p:spPr>
          <a:xfrm>
            <a:off x="3733800" y="3807125"/>
            <a:ext cx="44196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72" name="Picture 8" descr="C:\bal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18" y="4064158"/>
            <a:ext cx="3318724" cy="248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Morswin\Videos\4.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36" y="3810000"/>
            <a:ext cx="3352800" cy="299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rostokąt 10"/>
          <p:cNvSpPr/>
          <p:nvPr/>
        </p:nvSpPr>
        <p:spPr>
          <a:xfrm>
            <a:off x="3505200" y="3658444"/>
            <a:ext cx="762000" cy="2995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rostokąt 12"/>
          <p:cNvSpPr/>
          <p:nvPr/>
        </p:nvSpPr>
        <p:spPr>
          <a:xfrm>
            <a:off x="3490823" y="3645065"/>
            <a:ext cx="106680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5562600" y="5638800"/>
                <a:ext cx="23070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r</a:t>
                </a:r>
                <a:r>
                  <a:rPr lang="en-US" sz="1600" dirty="0" smtClean="0"/>
                  <a:t>elative fluid balance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1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1" i="1" smtClean="0">
                            <a:latin typeface="Cambria Math"/>
                          </a:rPr>
                          <m:t>𝟏𝟎</m:t>
                        </m:r>
                      </m:e>
                      <m:sup>
                        <m:r>
                          <a:rPr lang="en-US" sz="1600" b="1" i="1" smtClean="0">
                            <a:latin typeface="Cambria Math"/>
                          </a:rPr>
                          <m:t>−</m:t>
                        </m:r>
                        <m:r>
                          <a:rPr lang="en-US" sz="1600" b="1" i="1" smtClean="0">
                            <a:latin typeface="Cambria Math"/>
                          </a:rPr>
                          <m:t>𝟑</m:t>
                        </m:r>
                      </m:sup>
                    </m:sSup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600" y="5638800"/>
                <a:ext cx="2307052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1587" t="-3125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93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Crack collisions and splits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Morswin\Videos\6.gif"/>
          <p:cNvPicPr>
            <a:picLocks noChangeAspect="1" noChangeArrowheads="1" noCrop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9" y="1371600"/>
            <a:ext cx="4229100" cy="392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r>
              <a:rPr lang="en-US" sz="2000" dirty="0" smtClean="0"/>
              <a:t>Requirements:</a:t>
            </a:r>
            <a:endParaRPr lang="en-US" sz="2000" dirty="0"/>
          </a:p>
          <a:p>
            <a:pPr algn="just"/>
            <a:r>
              <a:rPr lang="en-US" sz="2000" dirty="0" smtClean="0"/>
              <a:t>Fluid balance must remain stable</a:t>
            </a:r>
          </a:p>
          <a:p>
            <a:pPr algn="just"/>
            <a:r>
              <a:rPr lang="en-US" sz="2000" dirty="0" smtClean="0"/>
              <a:t>Extrapolation of new grid points</a:t>
            </a:r>
          </a:p>
          <a:p>
            <a:pPr algn="just"/>
            <a:r>
              <a:rPr lang="en-US" sz="2000" dirty="0" smtClean="0"/>
              <a:t>Adjustment of newly created</a:t>
            </a:r>
          </a:p>
          <a:p>
            <a:pPr marL="114300" indent="0" algn="just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initial conditions</a:t>
            </a:r>
          </a:p>
          <a:p>
            <a:pPr marL="114300" indent="0" algn="just">
              <a:buNone/>
            </a:pPr>
            <a:endParaRPr lang="en-US" sz="1800" dirty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400" dirty="0"/>
          </a:p>
        </p:txBody>
      </p:sp>
      <p:pic>
        <p:nvPicPr>
          <p:cNvPr id="12292" name="Picture 4" descr="C:\bal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4958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/>
              <p:cNvSpPr txBox="1"/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relative fluid balance still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37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rostokąt 5"/>
          <p:cNvSpPr/>
          <p:nvPr/>
        </p:nvSpPr>
        <p:spPr>
          <a:xfrm>
            <a:off x="3563069" y="5097529"/>
            <a:ext cx="4648200" cy="568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3124200" y="5263903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odel stops integration, </a:t>
            </a:r>
            <a:r>
              <a:rPr lang="en-US" dirty="0">
                <a:solidFill>
                  <a:srgbClr val="002060"/>
                </a:solidFill>
              </a:rPr>
              <a:t>re-meshes and then </a:t>
            </a:r>
            <a:r>
              <a:rPr lang="en-US" dirty="0" smtClean="0">
                <a:solidFill>
                  <a:srgbClr val="002060"/>
                </a:solidFill>
              </a:rPr>
              <a:t>resumes.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goal is to be able to continue computations from every possible scenario.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Fracture interactions and </a:t>
            </a:r>
            <a:r>
              <a:rPr lang="en-US" sz="4400" b="1" dirty="0" smtClean="0">
                <a:solidFill>
                  <a:srgbClr val="0070C0"/>
                </a:solidFill>
              </a:rPr>
              <a:t>implementation </a:t>
            </a:r>
            <a:r>
              <a:rPr lang="en-US" sz="4400" b="1" dirty="0">
                <a:solidFill>
                  <a:srgbClr val="0070C0"/>
                </a:solidFill>
              </a:rPr>
              <a:t>challenges</a:t>
            </a: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9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Backstress fracture interactions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Originally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is the net </a:t>
                </a:r>
                <a:r>
                  <a:rPr lang="en-US" sz="2000" dirty="0"/>
                  <a:t>fluid </a:t>
                </a:r>
                <a:r>
                  <a:rPr lang="en-US" sz="2000" dirty="0" smtClean="0"/>
                  <a:t>pressure:</a:t>
                </a:r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𝑛𝑒𝑡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𝑓𝑙𝑢𝑖𝑑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just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the uniform </a:t>
                </a:r>
                <a:r>
                  <a:rPr lang="en-US" sz="2000" dirty="0" smtClean="0"/>
                  <a:t>backstress.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  <a:blipFill rotWithShape="1">
                <a:blip r:embed="rId3"/>
                <a:stretch>
                  <a:fillRect t="-1908" b="-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An </a:t>
                </a:r>
                <a:r>
                  <a:rPr lang="en-US" sz="2000" dirty="0"/>
                  <a:t>additional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, </a:t>
                </a:r>
                <a:r>
                  <a:rPr lang="en-US" sz="2000" i="1" dirty="0"/>
                  <a:t>the </a:t>
                </a:r>
                <a:r>
                  <a:rPr lang="en-US" sz="2000" i="1" dirty="0" smtClean="0"/>
                  <a:t>stress from other </a:t>
                </a:r>
                <a:r>
                  <a:rPr lang="en-US" sz="2000" i="1" dirty="0"/>
                  <a:t>neighboring fractures </a:t>
                </a:r>
                <a:r>
                  <a:rPr lang="en-US" sz="2000" dirty="0"/>
                  <a:t>should also be </a:t>
                </a:r>
                <a:r>
                  <a:rPr lang="en-US" sz="2000" dirty="0" smtClean="0"/>
                  <a:t>considered:</a:t>
                </a:r>
                <a:endParaRPr lang="en-US" sz="20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𝑀𝐿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blipFill rotWithShape="0">
                <a:blip r:embed="rId4"/>
                <a:stretch>
                  <a:fillRect t="-1225" r="-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rostokąt 6"/>
          <p:cNvSpPr/>
          <p:nvPr/>
        </p:nvSpPr>
        <p:spPr>
          <a:xfrm>
            <a:off x="5029200" y="1685925"/>
            <a:ext cx="9906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ymbol zastępczy zawartości 4"/>
              <p:cNvSpPr txBox="1">
                <a:spLocks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2000" dirty="0" smtClean="0">
                    <a:solidFill>
                      <a:srgbClr val="000099"/>
                    </a:solidFill>
                  </a:rPr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99"/>
                    </a:solidFill>
                  </a:rPr>
                  <a:t> ? (nothing like this in the original PKN model)</a:t>
                </a:r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100" dirty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8" name="Symbol zastępczy zawartości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1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326083"/>
            <a:ext cx="2813050" cy="245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/>
                  <a:t> ?</a:t>
                </a:r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  <a:blipFill rotWithShape="1"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Approximations for far field and close parallel influence were derived by Bunger (2013), which in PKN case can be interpreted as:</a:t>
                </a:r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𝑝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000" dirty="0" smtClean="0"/>
              </a:p>
              <a:p>
                <a:pPr marL="114300" indent="0" algn="just"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(2)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𝑑𝑥</m:t>
                            </m:r>
                          </m:e>
                        </m:nary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dirty="0" smtClean="0"/>
                  <a:t> </a:t>
                </a:r>
              </a:p>
              <a:p>
                <a:pPr marL="114300" indent="0" algn="just">
                  <a:buNone/>
                </a:pPr>
                <a:endParaRPr lang="en-US" sz="800" dirty="0" smtClean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We propose similar generalized scheme:</a:t>
                </a:r>
                <a:endParaRPr lang="en-US" sz="1800" dirty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𝑔𝑘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⋅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  <a:blipFill rotWithShape="0">
                <a:blip r:embed="rId5"/>
                <a:stretch>
                  <a:fillRect t="-750" r="-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242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Morswin\Desktop\sigm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67" y="4072493"/>
            <a:ext cx="37084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403735"/>
            <a:ext cx="4116802" cy="323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6" y="1447800"/>
            <a:ext cx="4038600" cy="319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 smtClean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 smtClean="0"/>
                  <a:t> ? 	                    2D visibility problem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  <a:blipFill rotWithShape="1">
                <a:blip r:embed="rId4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 smtClean="0"/>
          </a:p>
          <a:p>
            <a:pPr algn="just"/>
            <a:endParaRPr lang="en-US" sz="1600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Fracture neighbors must be found. This is quite complex calculation, an existing algorithm is adopted.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For every grid point: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casts rays to each vertex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sorts these vertexes by ray angles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</a:t>
                </a:r>
                <a:r>
                  <a:rPr lang="en-US" sz="2000" dirty="0" smtClean="0"/>
                  <a:t>aps connected edges to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𝜃</m:t>
                    </m:r>
                    <m:r>
                      <a:rPr lang="en-US" sz="2000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000" b="0" i="0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𝜋</m:t>
                        </m:r>
                      </m:e>
                    </m:d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closest edge in each interval is the visible one</a:t>
                </a:r>
                <a:endParaRPr lang="en-US" sz="20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000" dirty="0" smtClean="0"/>
                  <a:t>The cost for one grid point is only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𝑚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e>
                        </m:func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 smtClean="0"/>
              </a:p>
              <a:p>
                <a:r>
                  <a:rPr lang="en-US" sz="2000" dirty="0" smtClean="0"/>
                  <a:t>(depends on number of vertexes)</a:t>
                </a:r>
                <a:endParaRPr lang="en-US" sz="2000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blipFill rotWithShape="1">
                <a:blip r:embed="rId6"/>
                <a:stretch>
                  <a:fillRect l="-1453" t="-616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Łącznik prostoliniowy 8"/>
          <p:cNvCxnSpPr/>
          <p:nvPr/>
        </p:nvCxnSpPr>
        <p:spPr>
          <a:xfrm flipH="1" flipV="1">
            <a:off x="152400" y="2658829"/>
            <a:ext cx="1676400" cy="541571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oliniowy 14"/>
          <p:cNvCxnSpPr/>
          <p:nvPr/>
        </p:nvCxnSpPr>
        <p:spPr>
          <a:xfrm flipH="1" flipV="1">
            <a:off x="304800" y="1676400"/>
            <a:ext cx="1524002" cy="15240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oliniowy 18"/>
          <p:cNvCxnSpPr/>
          <p:nvPr/>
        </p:nvCxnSpPr>
        <p:spPr>
          <a:xfrm flipH="1" flipV="1">
            <a:off x="609600" y="1143000"/>
            <a:ext cx="1219202" cy="20574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oliniowy 21"/>
          <p:cNvCxnSpPr/>
          <p:nvPr/>
        </p:nvCxnSpPr>
        <p:spPr>
          <a:xfrm flipH="1" flipV="1">
            <a:off x="1219200" y="1066800"/>
            <a:ext cx="609600" cy="21336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oliniowy 29"/>
          <p:cNvCxnSpPr/>
          <p:nvPr/>
        </p:nvCxnSpPr>
        <p:spPr>
          <a:xfrm flipH="1" flipV="1">
            <a:off x="1524000" y="1066800"/>
            <a:ext cx="304800" cy="21336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Łącznik prostoliniowy 33"/>
          <p:cNvCxnSpPr/>
          <p:nvPr/>
        </p:nvCxnSpPr>
        <p:spPr>
          <a:xfrm flipH="1" flipV="1">
            <a:off x="152400" y="1219200"/>
            <a:ext cx="1676402" cy="1981200"/>
          </a:xfrm>
          <a:prstGeom prst="line">
            <a:avLst/>
          </a:prstGeom>
          <a:ln w="41275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pole tekstowe 35"/>
              <p:cNvSpPr txBox="1"/>
              <p:nvPr/>
            </p:nvSpPr>
            <p:spPr>
              <a:xfrm>
                <a:off x="304800" y="2273392"/>
                <a:ext cx="4572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pole tekstowe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273392"/>
                <a:ext cx="457200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Łuk 36"/>
          <p:cNvSpPr/>
          <p:nvPr/>
        </p:nvSpPr>
        <p:spPr>
          <a:xfrm rot="16200000">
            <a:off x="630692" y="935493"/>
            <a:ext cx="2438401" cy="3310614"/>
          </a:xfrm>
          <a:prstGeom prst="arc">
            <a:avLst>
              <a:gd name="adj1" fmla="val 16115328"/>
              <a:gd name="adj2" fmla="val 20796212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4876800"/>
            <a:ext cx="3901297" cy="191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68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Morswin\Desktop\j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Morswin\Desktop\j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Morswin\Desktop\j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Jacobian</a:t>
            </a:r>
            <a:r>
              <a:rPr lang="en-US" sz="2800" dirty="0"/>
              <a:t> </a:t>
            </a:r>
            <a:r>
              <a:rPr lang="en-US" sz="2800" dirty="0" smtClean="0"/>
              <a:t>Pattern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4993873" y="5504172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FF0000"/>
                </a:solidFill>
              </a:rPr>
              <a:t>joint conditions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4985349" y="5861836"/>
            <a:ext cx="323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00B050"/>
                </a:solidFill>
              </a:rPr>
              <a:t>backstress interactions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5023449" y="514436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FD discretization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1" y="1889530"/>
            <a:ext cx="3586163" cy="37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70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Improved </a:t>
            </a:r>
            <a:r>
              <a:rPr lang="en-US" sz="4400" b="1" dirty="0">
                <a:solidFill>
                  <a:srgbClr val="0070C0"/>
                </a:solidFill>
              </a:rPr>
              <a:t>single fracture PKN </a:t>
            </a:r>
            <a:r>
              <a:rPr lang="en-US" sz="4400" b="1" dirty="0" smtClean="0">
                <a:solidFill>
                  <a:srgbClr val="0070C0"/>
                </a:solidFill>
              </a:rPr>
              <a:t>model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466324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317970"/>
            <a:ext cx="1451145" cy="153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Speeding up computations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8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i="1" dirty="0" smtClean="0"/>
          </a:p>
        </p:txBody>
      </p:sp>
      <p:pic>
        <p:nvPicPr>
          <p:cNvPr id="1026" name="Picture 2" descr="C:\Users\Morswin\Desktop\jacobi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505200"/>
            <a:ext cx="4394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ze strzałką 9"/>
          <p:cNvCxnSpPr/>
          <p:nvPr/>
        </p:nvCxnSpPr>
        <p:spPr>
          <a:xfrm flipH="1">
            <a:off x="5277707" y="4418688"/>
            <a:ext cx="937202" cy="16773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H="1" flipV="1">
            <a:off x="5300509" y="3886200"/>
            <a:ext cx="914400" cy="5324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6255607" y="4095522"/>
            <a:ext cx="140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times faster !!!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4" y="1079507"/>
            <a:ext cx="1604963" cy="161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ole tekstowe 23"/>
              <p:cNvSpPr txBox="1"/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/>
                  <a:t>R</a:t>
                </a:r>
                <a:r>
                  <a:rPr lang="en-US" sz="2000" dirty="0" smtClean="0"/>
                  <a:t>ecent </a:t>
                </a:r>
                <a:r>
                  <a:rPr lang="en-US" sz="2000" dirty="0"/>
                  <a:t>publications call for better CPU </a:t>
                </a:r>
                <a:r>
                  <a:rPr lang="en-US" sz="2000" dirty="0" smtClean="0"/>
                  <a:t>performance, so consider these two ideas:</a:t>
                </a:r>
              </a:p>
              <a:p>
                <a:pPr marL="114300" indent="0" algn="just">
                  <a:buNone/>
                </a:pPr>
                <a:endParaRPr lang="en-US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Work on </a:t>
                </a:r>
                <a:r>
                  <a:rPr lang="en-US" sz="2000" b="1" dirty="0" smtClean="0"/>
                  <a:t>several orders of </a:t>
                </a:r>
                <a:r>
                  <a:rPr lang="en-US" sz="2000" b="1" dirty="0"/>
                  <a:t>magnitude </a:t>
                </a:r>
                <a:r>
                  <a:rPr lang="en-US" sz="2000" dirty="0" smtClean="0"/>
                  <a:t>smaller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matrix for fracture interactions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Parallelize code, one thread per each fracture.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pole tekstow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blipFill rotWithShape="1">
                <a:blip r:embed="rId7"/>
                <a:stretch>
                  <a:fillRect l="-1223" t="-768" r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rostokąt 17"/>
              <p:cNvSpPr/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18 entries</a:t>
                </a:r>
                <a:endParaRPr lang="en-US" dirty="0"/>
              </a:p>
            </p:txBody>
          </p:sp>
        </mc:Choice>
        <mc:Fallback xmlns="">
          <p:sp>
            <p:nvSpPr>
              <p:cNvPr id="18" name="Prostoką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240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rostokąt 25"/>
              <p:cNvSpPr/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40832 entries</a:t>
                </a:r>
                <a:endParaRPr lang="en-US" dirty="0"/>
              </a:p>
            </p:txBody>
          </p:sp>
        </mc:Choice>
        <mc:Fallback xmlns="">
          <p:sp>
            <p:nvSpPr>
              <p:cNvPr id="26" name="Prostoką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241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06024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023781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68229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2" y="4006555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024312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7" y="466378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68283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927411"/>
            <a:ext cx="1530350" cy="13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Łącznik prosty ze strzałką 47"/>
          <p:cNvCxnSpPr/>
          <p:nvPr/>
        </p:nvCxnSpPr>
        <p:spPr>
          <a:xfrm flipV="1">
            <a:off x="2898944" y="5207539"/>
            <a:ext cx="301456" cy="561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ze strzałką 49"/>
          <p:cNvCxnSpPr/>
          <p:nvPr/>
        </p:nvCxnSpPr>
        <p:spPr>
          <a:xfrm flipH="1" flipV="1">
            <a:off x="2362200" y="5083714"/>
            <a:ext cx="38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Łącznik prosty ze strzałką 51"/>
          <p:cNvCxnSpPr/>
          <p:nvPr/>
        </p:nvCxnSpPr>
        <p:spPr>
          <a:xfrm flipH="1" flipV="1">
            <a:off x="1447799" y="5207539"/>
            <a:ext cx="228601" cy="180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/>
          <p:nvPr/>
        </p:nvCxnSpPr>
        <p:spPr>
          <a:xfrm flipH="1" flipV="1">
            <a:off x="801557" y="5272618"/>
            <a:ext cx="874843" cy="148749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Morswin\Desktop\evvv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9" y="1040784"/>
            <a:ext cx="2424588" cy="18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9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0"/>
            <a:ext cx="7620000" cy="1143000"/>
          </a:xfrm>
        </p:spPr>
        <p:txBody>
          <a:bodyPr/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841828"/>
            <a:ext cx="7791006" cy="5558972"/>
          </a:xfrm>
        </p:spPr>
        <p:txBody>
          <a:bodyPr>
            <a:normAutofit/>
          </a:bodyPr>
          <a:lstStyle/>
          <a:p>
            <a:endParaRPr lang="en-US" sz="1800" dirty="0" smtClean="0"/>
          </a:p>
          <a:p>
            <a:r>
              <a:rPr lang="en-US" sz="2000" dirty="0" smtClean="0"/>
              <a:t>Fast and accurate PKN solver was built </a:t>
            </a:r>
          </a:p>
          <a:p>
            <a:r>
              <a:rPr lang="en-US" sz="2000" dirty="0" smtClean="0"/>
              <a:t>Crack closures can be handled</a:t>
            </a:r>
          </a:p>
          <a:p>
            <a:r>
              <a:rPr lang="en-US" sz="2000" dirty="0" smtClean="0"/>
              <a:t>This solver was expanded for </a:t>
            </a:r>
            <a:r>
              <a:rPr lang="en-US" sz="2000" dirty="0" err="1" smtClean="0"/>
              <a:t>multifracturing</a:t>
            </a:r>
            <a:r>
              <a:rPr lang="en-US" sz="2000" dirty="0"/>
              <a:t> </a:t>
            </a:r>
            <a:r>
              <a:rPr lang="en-US" sz="2000" dirty="0" smtClean="0"/>
              <a:t>with natural fractures.</a:t>
            </a:r>
          </a:p>
          <a:p>
            <a:r>
              <a:rPr lang="en-US" sz="2000" dirty="0" smtClean="0"/>
              <a:t>Fracture interactions were introduced (mimicking the real ones).</a:t>
            </a:r>
          </a:p>
          <a:p>
            <a:r>
              <a:rPr lang="en-US" sz="2000" dirty="0" smtClean="0"/>
              <a:t>Dramatic speed up can be achieved through some optimization.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riting code is at least as challenging as mathematical formulation.</a:t>
            </a:r>
          </a:p>
          <a:p>
            <a:r>
              <a:rPr lang="en-US" sz="2000" dirty="0"/>
              <a:t>W</a:t>
            </a:r>
            <a:r>
              <a:rPr lang="en-US" sz="2000" dirty="0" smtClean="0"/>
              <a:t>ide range of scenarios can be tackled, various future case studies could be done.</a:t>
            </a:r>
          </a:p>
          <a:p>
            <a:r>
              <a:rPr lang="en-US" sz="2000" dirty="0" smtClean="0"/>
              <a:t>Fracture toughness will be included.</a:t>
            </a:r>
          </a:p>
          <a:p>
            <a:r>
              <a:rPr lang="en-US" sz="2000" dirty="0"/>
              <a:t>Fracture collision scenarios will be further enriched and </a:t>
            </a:r>
            <a:r>
              <a:rPr lang="en-US" sz="2000" dirty="0" smtClean="0"/>
              <a:t>calibrated</a:t>
            </a:r>
          </a:p>
          <a:p>
            <a:r>
              <a:rPr lang="en-US" sz="2000" dirty="0" smtClean="0"/>
              <a:t>Detailed description of this work with code should be published </a:t>
            </a:r>
            <a:r>
              <a:rPr lang="en-US" sz="2000" i="1" dirty="0" smtClean="0"/>
              <a:t>soon</a:t>
            </a:r>
            <a:r>
              <a:rPr lang="en-US" sz="2000" dirty="0" smtClean="0"/>
              <a:t>.</a:t>
            </a:r>
          </a:p>
          <a:p>
            <a:endParaRPr lang="en-US" sz="1800" dirty="0" smtClean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27229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orswin\Videos\rzeszow_gi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219200"/>
            <a:ext cx="47625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ytuł 1"/>
          <p:cNvSpPr txBox="1">
            <a:spLocks/>
          </p:cNvSpPr>
          <p:nvPr/>
        </p:nvSpPr>
        <p:spPr>
          <a:xfrm>
            <a:off x="5581206" y="5537996"/>
            <a:ext cx="2667000" cy="1146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The End</a:t>
            </a:r>
            <a:endParaRPr lang="en-GB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65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79847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Collision models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57600"/>
            <a:ext cx="455441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27317" y="4971691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Dimitry</a:t>
            </a:r>
            <a:r>
              <a:rPr lang="en-US" dirty="0"/>
              <a:t> </a:t>
            </a:r>
            <a:r>
              <a:rPr lang="en-US" dirty="0" err="1"/>
              <a:t>Chuprakov</a:t>
            </a:r>
            <a:r>
              <a:rPr lang="en-US" dirty="0"/>
              <a:t>, Olga </a:t>
            </a:r>
            <a:r>
              <a:rPr lang="en-US" dirty="0" err="1"/>
              <a:t>Melchaeva</a:t>
            </a:r>
            <a:r>
              <a:rPr lang="en-US" dirty="0"/>
              <a:t> and</a:t>
            </a:r>
          </a:p>
          <a:p>
            <a:r>
              <a:rPr lang="en-US" dirty="0" err="1"/>
              <a:t>Romain</a:t>
            </a:r>
            <a:r>
              <a:rPr lang="en-US" dirty="0"/>
              <a:t> </a:t>
            </a:r>
            <a:r>
              <a:rPr lang="en-US" dirty="0" err="1" smtClean="0"/>
              <a:t>Prioul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“Hydraulic </a:t>
            </a:r>
            <a:r>
              <a:rPr lang="en-US" b="1" dirty="0"/>
              <a:t>Fracture Propagation Across a </a:t>
            </a:r>
            <a:r>
              <a:rPr lang="en-US" b="1" dirty="0" smtClean="0"/>
              <a:t>Weak Discontinuity </a:t>
            </a:r>
            <a:r>
              <a:rPr lang="en-US" b="1" dirty="0"/>
              <a:t>Controlled by Fluid </a:t>
            </a:r>
            <a:r>
              <a:rPr lang="en-US" b="1" dirty="0" smtClean="0"/>
              <a:t>Injection”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63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orswin\Videos\takieta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1143000"/>
            <a:ext cx="7696200" cy="353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Interesting fracturing scenarios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52400" y="3505200"/>
            <a:ext cx="8077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Morswin\Videos\jakistam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0"/>
            <a:ext cx="4419600" cy="195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/>
          <p:cNvSpPr/>
          <p:nvPr/>
        </p:nvSpPr>
        <p:spPr>
          <a:xfrm>
            <a:off x="85724" y="4572000"/>
            <a:ext cx="3952876" cy="977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ole tekstowe 7"/>
          <p:cNvSpPr txBox="1"/>
          <p:nvPr/>
        </p:nvSpPr>
        <p:spPr>
          <a:xfrm>
            <a:off x="105852" y="3906328"/>
            <a:ext cx="5857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With these performance improvements, </a:t>
            </a:r>
          </a:p>
          <a:p>
            <a:r>
              <a:rPr lang="en-US" sz="2000" dirty="0" smtClean="0"/>
              <a:t>even larger structures can be handled in </a:t>
            </a:r>
            <a:r>
              <a:rPr lang="en-US" sz="2000" i="1" dirty="0" smtClean="0"/>
              <a:t>real time</a:t>
            </a:r>
          </a:p>
          <a:p>
            <a:r>
              <a:rPr lang="en-US" sz="2000" dirty="0" smtClean="0"/>
              <a:t>	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27086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/>
        </p:nvGrpSpPr>
        <p:grpSpPr>
          <a:xfrm>
            <a:off x="4454226" y="1373978"/>
            <a:ext cx="3429000" cy="2571750"/>
            <a:chOff x="752042" y="1628955"/>
            <a:chExt cx="6695642" cy="5096054"/>
          </a:xfrm>
        </p:grpSpPr>
        <p:pic>
          <p:nvPicPr>
            <p:cNvPr id="6" name="Picture 2" descr="C:\Source\j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42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Source\j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84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Source\j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628955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Łącznik prostoliniowy 8"/>
            <p:cNvCxnSpPr/>
            <p:nvPr/>
          </p:nvCxnSpPr>
          <p:spPr>
            <a:xfrm>
              <a:off x="4168821" y="1828800"/>
              <a:ext cx="12221" cy="20574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/>
            <p:cNvCxnSpPr/>
            <p:nvPr/>
          </p:nvCxnSpPr>
          <p:spPr>
            <a:xfrm flipH="1">
              <a:off x="3048000" y="3429000"/>
              <a:ext cx="485342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/>
            <p:cNvCxnSpPr/>
            <p:nvPr/>
          </p:nvCxnSpPr>
          <p:spPr>
            <a:xfrm>
              <a:off x="4724400" y="3429000"/>
              <a:ext cx="533400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</p:spPr>
            <p:txBody>
              <a:bodyPr>
                <a:normAutofit/>
              </a:bodyPr>
              <a:lstStyle/>
              <a:p>
                <a:endParaRPr lang="en-US" sz="1800" dirty="0" smtClean="0"/>
              </a:p>
              <a:p>
                <a:r>
                  <a:rPr lang="en-US" sz="1800" dirty="0" smtClean="0"/>
                  <a:t>Split benchmark into pipe and crack segment</a:t>
                </a:r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 smtClean="0"/>
                  <a:t>Try simple geometries</a:t>
                </a:r>
              </a:p>
              <a:p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r>
                  <a:rPr lang="en-US" sz="1800" dirty="0" smtClean="0"/>
                  <a:t>Check the total fluid balance</a:t>
                </a:r>
              </a:p>
              <a:p>
                <a:endParaRPr lang="en-US" sz="18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)</m:t>
                      </m:r>
                      <m:r>
                        <a:rPr lang="en-US" sz="1600" i="1">
                          <a:latin typeface="Cambria Math"/>
                        </a:rPr>
                        <m:t>𝑑𝑥</m:t>
                      </m:r>
                      <m:r>
                        <a:rPr lang="en-US" sz="1600" i="1">
                          <a:latin typeface="Cambria Math"/>
                        </a:rPr>
                        <m:t> −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𝑑𝑡𝑑𝑥</m:t>
                              </m:r>
                            </m:e>
                          </m:nary>
                          <m:r>
                            <a:rPr lang="en-US" sz="16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to test if the produced results are valid ?</a:t>
            </a:r>
            <a:endParaRPr lang="en-US" sz="2800" dirty="0"/>
          </a:p>
        </p:txBody>
      </p:sp>
      <p:cxnSp>
        <p:nvCxnSpPr>
          <p:cNvPr id="13" name="Łącznik prostoliniowy 12"/>
          <p:cNvCxnSpPr/>
          <p:nvPr/>
        </p:nvCxnSpPr>
        <p:spPr>
          <a:xfrm>
            <a:off x="1170388" y="4127572"/>
            <a:ext cx="1524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załka w dół 13"/>
          <p:cNvSpPr/>
          <p:nvPr/>
        </p:nvSpPr>
        <p:spPr>
          <a:xfrm>
            <a:off x="946820" y="3822592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dół 14"/>
          <p:cNvSpPr/>
          <p:nvPr/>
        </p:nvSpPr>
        <p:spPr>
          <a:xfrm rot="10800000">
            <a:off x="2503888" y="3795365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03B082C3-0142-44F5-8F8D-1ADBA6DF2A7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4" y="2195631"/>
            <a:ext cx="2809875" cy="437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Interesting fracturing scenarios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iotrek\el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92390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iotrek\el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38555"/>
            <a:ext cx="3920297" cy="29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57200" y="141716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consider this coupled array with neighboring fracture influence </a:t>
            </a:r>
            <a:r>
              <a:rPr lang="en-US" sz="2000" b="1" dirty="0" smtClean="0"/>
              <a:t>enabled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90538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orswin\Desktop\Prezentacja\nice_PKN_cr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0761"/>
            <a:ext cx="5534498" cy="448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PKN model geometry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4</a:t>
            </a:fld>
            <a:endParaRPr lang="en-US"/>
          </a:p>
        </p:txBody>
      </p:sp>
      <p:pic>
        <p:nvPicPr>
          <p:cNvPr id="5123" name="Picture 3" descr="C:\Users\Morswin\Desktop\Prezentacja\q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23653"/>
            <a:ext cx="4343399" cy="29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31468" y="2100487"/>
            <a:ext cx="1844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constant </a:t>
            </a:r>
            <a:r>
              <a:rPr lang="en-US" dirty="0" smtClean="0"/>
              <a:t>fracture </a:t>
            </a:r>
          </a:p>
          <a:p>
            <a:pPr algn="ctr"/>
            <a:r>
              <a:rPr lang="en-US" dirty="0" smtClean="0"/>
              <a:t>height 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85045" y="2570352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393149" y="132142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racture length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21162" y="1679499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90811" y="5813941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rack width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83893" y="5486400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342900"/>
                <a:r>
                  <a:rPr lang="en-US" dirty="0" smtClean="0"/>
                  <a:t>Injection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indent="-342900"/>
                <a:r>
                  <a:rPr lang="en-US" dirty="0"/>
                  <a:t>fluid flow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indent="-342900"/>
                <a:r>
                  <a:rPr lang="en-US" dirty="0" smtClean="0"/>
                  <a:t>leak </a:t>
                </a:r>
                <a:r>
                  <a:rPr lang="en-US" dirty="0"/>
                  <a:t>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93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457200" y="1182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after Perkins, Kern and </a:t>
            </a:r>
            <a:r>
              <a:rPr lang="en-US" dirty="0" err="1" smtClean="0"/>
              <a:t>Nordgren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problem formulation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2600" b="1" i="1" dirty="0"/>
                  <a:t>E</a:t>
                </a:r>
                <a:r>
                  <a:rPr lang="en-US" sz="2600" b="1" i="1" dirty="0" smtClean="0"/>
                  <a:t>lasticity equation 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𝑝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r>
                      <a:rPr lang="en-US" sz="2600" i="1">
                        <a:latin typeface="Cambria Math"/>
                      </a:rPr>
                      <m:t>𝑘𝑤</m:t>
                    </m:r>
                    <m:r>
                      <a:rPr lang="en-US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		  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𝑘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𝜋</m:t>
                        </m:r>
                        <m:r>
                          <a:rPr lang="en-US" sz="2600" i="1">
                            <a:latin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 smtClean="0"/>
                  <a:t>Lubrication  equation: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B</a:t>
                </a:r>
                <a:r>
                  <a:rPr lang="en-US" sz="2600" b="1" i="1" dirty="0" smtClean="0"/>
                  <a:t>oundary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=0,  </m:t>
                      </m:r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I</a:t>
                </a:r>
                <a:r>
                  <a:rPr lang="en-US" sz="2600" b="1" i="1" dirty="0" smtClean="0"/>
                  <a:t>nitial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𝑥</m:t>
                      </m:r>
                      <m:r>
                        <a:rPr lang="en-US" sz="2600" b="0" i="1" smtClean="0"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  <a:blipFill rotWithShape="1">
                <a:blip r:embed="rId2"/>
                <a:stretch>
                  <a:fillRect l="-640" t="-1650" b="-15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1835357"/>
            <a:ext cx="1371600" cy="656538"/>
            <a:chOff x="2636520" y="4343400"/>
            <a:chExt cx="15041880" cy="1327759"/>
          </a:xfrm>
        </p:grpSpPr>
        <p:sp>
          <p:nvSpPr>
            <p:cNvPr id="5" name="TextBox 4"/>
            <p:cNvSpPr txBox="1"/>
            <p:nvPr/>
          </p:nvSpPr>
          <p:spPr>
            <a:xfrm>
              <a:off x="2636520" y="4924235"/>
              <a:ext cx="15041880" cy="74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</a:rPr>
                <a:t>et pressure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07840" y="4343400"/>
              <a:ext cx="2626352" cy="632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/>
          <p:cNvGrpSpPr/>
          <p:nvPr/>
        </p:nvGrpSpPr>
        <p:grpSpPr>
          <a:xfrm>
            <a:off x="3507463" y="4370324"/>
            <a:ext cx="3581400" cy="829900"/>
            <a:chOff x="3352800" y="4441304"/>
            <a:chExt cx="3581400" cy="829900"/>
          </a:xfrm>
        </p:grpSpPr>
        <p:sp>
          <p:nvSpPr>
            <p:cNvPr id="16" name="TextBox 4"/>
            <p:cNvSpPr txBox="1"/>
            <p:nvPr/>
          </p:nvSpPr>
          <p:spPr>
            <a:xfrm>
              <a:off x="3733800" y="4901872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Moving boundary (crack tip)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6"/>
            <p:cNvSpPr/>
            <p:nvPr/>
          </p:nvSpPr>
          <p:spPr>
            <a:xfrm>
              <a:off x="3352800" y="4441304"/>
              <a:ext cx="3581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5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Considered leak-off regimes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</p:spPr>
            <p:txBody>
              <a:bodyPr>
                <a:normAutofit/>
              </a:bodyPr>
              <a:lstStyle/>
              <a:p>
                <a:pPr indent="-342900"/>
                <a:endParaRPr lang="en-US" sz="2000" dirty="0" smtClean="0"/>
              </a:p>
              <a:p>
                <a:pPr indent="-342900"/>
                <a:r>
                  <a:rPr lang="en-US" sz="2000" dirty="0" smtClean="0"/>
                  <a:t>Zero leak-off case (impermeable rock)</a:t>
                </a:r>
              </a:p>
              <a:p>
                <a:pPr indent="-342900"/>
                <a:r>
                  <a:rPr lang="en-US" sz="2000" dirty="0" smtClean="0"/>
                  <a:t>Leak-off bounded near the crack tip</a:t>
                </a:r>
              </a:p>
              <a:p>
                <a:pPr indent="-342900"/>
                <a:r>
                  <a:rPr lang="en-US" sz="2000" dirty="0" smtClean="0"/>
                  <a:t>Generalized Carter law (singular leak-off)</a:t>
                </a:r>
              </a:p>
              <a:p>
                <a:pPr marL="0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,   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 -  time at which the fracture tip reaches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GB" sz="2000" b="0" i="0" smtClean="0">
                        <a:latin typeface="Cambria Math"/>
                      </a:rPr>
                      <m:t>: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endParaRPr lang="en-US" sz="2000" b="0" dirty="0" smtClean="0"/>
              </a:p>
              <a:p>
                <a:pPr indent="-342900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𝜏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𝑥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defines the exposure time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  <a:blipFill rotWithShape="1">
                <a:blip r:embed="rId2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Normalization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0" dirty="0" smtClean="0"/>
                  <a:t>Dimensionless variables :</a:t>
                </a:r>
              </a:p>
              <a:p>
                <a:pPr marL="0" indent="0">
                  <a:buNone/>
                </a:pPr>
                <a:endParaRPr lang="en-US" sz="140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acc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𝑀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𝑘</m:t>
                          </m:r>
                          <m:sSubSup>
                            <m:sSubSupPr>
                              <m:ctrlPr>
                                <a:rPr lang="en-US" sz="180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  <m:sup/>
                          </m:sSubSup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𝑤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acc>
                        <m:accPr>
                          <m:chr m:val="̃"/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𝑉</m:t>
                      </m:r>
                      <m:r>
                        <a:rPr lang="en-US" sz="1800" b="0" i="1" smtClean="0">
                          <a:latin typeface="Cambria Math"/>
                        </a:rPr>
                        <m:t>(</m:t>
                      </m:r>
                      <m:r>
                        <a:rPr lang="en-US" sz="1800" b="0" i="1" smtClean="0">
                          <a:latin typeface="Cambria Math"/>
                        </a:rPr>
                        <m:t>𝑡</m:t>
                      </m:r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  <m:r>
                        <a:rPr lang="en-US" sz="1800" b="0" i="1" smtClean="0">
                          <a:latin typeface="Cambria Math"/>
                        </a:rPr>
                        <m:t>𝑥</m:t>
                      </m:r>
                      <m:r>
                        <a:rPr lang="en-US" sz="1800" b="0" i="1" smtClean="0">
                          <a:latin typeface="Cambria Math"/>
                        </a:rPr>
                        <m:t>),  </m:t>
                      </m:r>
                      <m:r>
                        <a:rPr lang="en-US" sz="1800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∗</m:t>
                              </m:r>
                            </m:sub>
                            <m:sup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sz="1800" b="0" i="1" dirty="0" smtClean="0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b="0" i="1" dirty="0" smtClean="0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1800" b="0" i="1" dirty="0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dirty="0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dirty="0" smtClean="0">
                              <a:latin typeface="Cambria Math"/>
                            </a:rPr>
                            <m:t>)=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, 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acc>
                          <m:r>
                            <a:rPr lang="en-US" sz="1800" b="0" i="1" smtClean="0">
                              <a:latin typeface="Cambria Math"/>
                            </a:rPr>
                            <m:t>,</m:t>
                          </m:r>
                          <m:acc>
                            <m:accPr>
                              <m:chr m:val="̃"/>
                              <m:ctrlPr>
                                <a:rPr lang="en-US" sz="18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180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b="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285750" indent="-285750"/>
                <a:r>
                  <a:rPr lang="en-US" sz="2000" b="1" dirty="0" smtClean="0">
                    <a:solidFill>
                      <a:srgbClr val="0070C0"/>
                    </a:solidFill>
                  </a:rPr>
                  <a:t>Fixed spatial domain    </a:t>
                </a:r>
                <a:r>
                  <a:rPr lang="en-US" sz="2000" b="0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∈[0,1]</m:t>
                    </m:r>
                    <m:r>
                      <a:rPr lang="en-GB" sz="20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000" b="0" dirty="0" smtClean="0">
                    <a:solidFill>
                      <a:schemeClr val="tx1"/>
                    </a:solidFill>
                  </a:rPr>
                  <a:t> 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:endParaRPr lang="en-US" sz="1800" i="1" dirty="0" smtClean="0"/>
              </a:p>
              <a:p>
                <a:pPr marL="0" indent="0">
                  <a:buNone/>
                </a:pPr>
                <a:r>
                  <a:rPr lang="en-US" sz="1600" i="1" dirty="0" smtClean="0"/>
                  <a:t>For </a:t>
                </a:r>
                <a:r>
                  <a:rPr lang="en-US" sz="1600" i="1" dirty="0"/>
                  <a:t>convenience the</a:t>
                </a:r>
                <a14:m>
                  <m:oMath xmlns:m="http://schemas.openxmlformats.org/officeDocument/2006/math">
                    <m:r>
                      <a:rPr lang="en-US" sz="1600" i="1" dirty="0">
                        <a:latin typeface="Cambria Math"/>
                      </a:rPr>
                      <m:t> </m:t>
                    </m:r>
                    <m:r>
                      <a:rPr lang="en-US" sz="1600" i="1" dirty="0">
                        <a:latin typeface="Cambria Math"/>
                        <a:ea typeface="Cambria Math"/>
                      </a:rPr>
                      <m:t>~</m:t>
                    </m:r>
                  </m:oMath>
                </a14:m>
                <a:r>
                  <a:rPr lang="en-US" sz="1600" i="1" dirty="0"/>
                  <a:t> </a:t>
                </a:r>
                <a:r>
                  <a:rPr lang="en-US" sz="1600" i="1" dirty="0" smtClean="0"/>
                  <a:t>sign </a:t>
                </a:r>
              </a:p>
              <a:p>
                <a:pPr marL="0" indent="0">
                  <a:buNone/>
                </a:pPr>
                <a:r>
                  <a:rPr lang="en-US" sz="1600" i="1" dirty="0"/>
                  <a:t>w</a:t>
                </a:r>
                <a:r>
                  <a:rPr lang="en-US" sz="1600" i="1" dirty="0" smtClean="0"/>
                  <a:t>ill be omitted </a:t>
                </a:r>
                <a:r>
                  <a:rPr lang="en-US" sz="1600" i="1" dirty="0"/>
                  <a:t>form now </a:t>
                </a:r>
                <a:r>
                  <a:rPr lang="en-US" sz="1600" i="1" dirty="0" smtClean="0"/>
                  <a:t>on.</a:t>
                </a:r>
                <a:endParaRPr lang="en-US" sz="1600" i="1" dirty="0"/>
              </a:p>
              <a:p>
                <a:pPr marL="0" indent="0">
                  <a:buNone/>
                </a:pPr>
                <a:endParaRPr lang="en-US" sz="20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7924800" cy="4876800"/>
              </a:xfrm>
              <a:blipFill rotWithShape="1">
                <a:blip r:embed="rId2"/>
                <a:stretch>
                  <a:fillRect l="-769" t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a 6"/>
          <p:cNvSpPr/>
          <p:nvPr/>
        </p:nvSpPr>
        <p:spPr>
          <a:xfrm>
            <a:off x="1524000" y="1828800"/>
            <a:ext cx="1447800" cy="8382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rgbClr val="92D050"/>
              </a:solidFill>
            </a:endParaRPr>
          </a:p>
        </p:txBody>
      </p:sp>
      <p:sp>
        <p:nvSpPr>
          <p:cNvPr id="21" name="pole tekstowe 20"/>
          <p:cNvSpPr txBox="1"/>
          <p:nvPr/>
        </p:nvSpPr>
        <p:spPr>
          <a:xfrm>
            <a:off x="4724400" y="44196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Excessive normalization may become an issue with many fractures.  </a:t>
            </a:r>
          </a:p>
        </p:txBody>
      </p:sp>
    </p:spTree>
    <p:extLst>
      <p:ext uri="{BB962C8B-B14F-4D97-AF65-F5344CB8AC3E}">
        <p14:creationId xmlns:p14="http://schemas.microsoft.com/office/powerpoint/2010/main" val="314245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20" y="38462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Normalized formulation in different variables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Improvements considered: 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/>
                  <a:t> – the straightforward usage of crack width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by </a:t>
                </a:r>
                <a:r>
                  <a:rPr lang="en-US" sz="1800" dirty="0" err="1" smtClean="0">
                    <a:solidFill>
                      <a:srgbClr val="000099"/>
                    </a:solidFill>
                  </a:rPr>
                  <a:t>Linkov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 (2011), (for PKN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1800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0099"/>
                  </a:solidFill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volume of crack cross section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𝜉</m:t>
                        </m:r>
                      </m:e>
                    </m:nary>
                  </m:oMath>
                </a14:m>
                <a:endParaRPr lang="en-US" sz="1800" dirty="0" smtClean="0"/>
              </a:p>
              <a:p>
                <a:pPr marL="285750" indent="-285750"/>
                <a:r>
                  <a:rPr lang="en-US" sz="1800" dirty="0" smtClean="0">
                    <a:solidFill>
                      <a:srgbClr val="C00000"/>
                    </a:solidFill>
                  </a:rPr>
                  <a:t>Improved</a:t>
                </a:r>
                <a:r>
                  <a:rPr lang="en-US" sz="1800" dirty="0">
                    <a:solidFill>
                      <a:srgbClr val="C00000"/>
                    </a:solidFill>
                  </a:rPr>
                  <a:t> FD </a:t>
                </a:r>
                <a:r>
                  <a:rPr lang="en-US" sz="1800" dirty="0" smtClean="0">
                    <a:solidFill>
                      <a:srgbClr val="C00000"/>
                    </a:solidFill>
                  </a:rPr>
                  <a:t>formulation for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>
                    <a:solidFill>
                      <a:srgbClr val="C00000"/>
                    </a:solidFill>
                  </a:rPr>
                  <a:t> </a:t>
                </a:r>
                <a:endParaRPr lang="en-US" sz="18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1200" b="1" i="1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Spatial </a:t>
                </a:r>
                <a:r>
                  <a:rPr lang="en-US" sz="1800" b="1" i="1" dirty="0"/>
                  <a:t>discretization of the governing </a:t>
                </a:r>
                <a:r>
                  <a:rPr lang="en-US" sz="1800" b="1" i="1" dirty="0" smtClean="0"/>
                  <a:t>PDEs</a:t>
                </a:r>
                <a:r>
                  <a:rPr lang="en-US" sz="1800" dirty="0" smtClean="0"/>
                  <a:t>, yields following operators:</a:t>
                </a:r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𝑈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−3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81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b="1" i="1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  <a:blipFill rotWithShape="1">
                <a:blip r:embed="rId2"/>
                <a:stretch>
                  <a:fillRect l="-640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8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wias klamrowy zamykający 4"/>
          <p:cNvSpPr/>
          <p:nvPr/>
        </p:nvSpPr>
        <p:spPr>
          <a:xfrm>
            <a:off x="6172200" y="1965709"/>
            <a:ext cx="719897" cy="777492"/>
          </a:xfrm>
          <a:prstGeom prst="rightBrace">
            <a:avLst/>
          </a:prstGeom>
          <a:ln w="190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903599" y="203128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proper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Speed Equation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Particle velocity:</a:t>
                </a:r>
                <a:endParaRPr lang="en-US" sz="1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Speed Equation - </a:t>
                </a:r>
                <a:r>
                  <a:rPr lang="en-US" sz="1800" i="1" dirty="0" smtClean="0"/>
                  <a:t>no lag and invasive zone assumption</a:t>
                </a:r>
                <a:r>
                  <a:rPr lang="en-US" sz="1800" dirty="0" smtClean="0"/>
                  <a:t>: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0099"/>
                    </a:solidFill>
                  </a:rPr>
                  <a:t>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and used by 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Kemp (1989) but overlooked for years…</a:t>
                </a:r>
                <a:endParaRPr lang="en-US" sz="1800" dirty="0">
                  <a:solidFill>
                    <a:srgbClr val="000099"/>
                  </a:solidFill>
                </a:endParaRPr>
              </a:p>
              <a:p>
                <a:pPr marL="0" indent="0">
                  <a:buNone/>
                </a:pPr>
                <a:r>
                  <a:rPr lang="en-US" sz="1800" dirty="0" smtClean="0"/>
                  <a:t>Additional operator is now obtained: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GB" sz="1800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128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r>
                  <a:rPr lang="en-US" sz="1800" dirty="0" smtClean="0"/>
                  <a:t>Full ODEs system is solved </a:t>
                </a:r>
                <a:r>
                  <a:rPr lang="en-US" sz="1800" dirty="0"/>
                  <a:t>using MATLAB ODE15s </a:t>
                </a:r>
                <a:r>
                  <a:rPr lang="en-US" sz="1800" dirty="0" smtClean="0"/>
                  <a:t>for </a:t>
                </a:r>
                <a:r>
                  <a:rPr lang="en-US" sz="1800" b="1" i="1" dirty="0"/>
                  <a:t>stiff </a:t>
                </a:r>
                <a:r>
                  <a:rPr lang="en-US" sz="1800" dirty="0" smtClean="0"/>
                  <a:t>problems: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  <a:blipFill rotWithShape="1">
                <a:blip r:embed="rId2"/>
                <a:stretch>
                  <a:fillRect l="-646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9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/>
              <p:cNvSpPr/>
              <p:nvPr/>
            </p:nvSpPr>
            <p:spPr>
              <a:xfrm>
                <a:off x="3457755" y="5825318"/>
                <a:ext cx="145020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Prostoką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755" y="5825318"/>
                <a:ext cx="1450205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yleganie">
  <a:themeElements>
    <a:clrScheme name="Przylegani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Pakiet 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zylegani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6236</TotalTime>
  <Words>2329</Words>
  <Application>Microsoft Office PowerPoint</Application>
  <PresentationFormat>Pokaz na ekranie (4:3)</PresentationFormat>
  <Paragraphs>379</Paragraphs>
  <Slides>36</Slides>
  <Notes>3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37" baseType="lpstr">
      <vt:lpstr>Przyleganie</vt:lpstr>
      <vt:lpstr>New multifracuring model build on improved PKN formulation.</vt:lpstr>
      <vt:lpstr>Prezentacja programu PowerPoint</vt:lpstr>
      <vt:lpstr>Improved single fracture PKN model</vt:lpstr>
      <vt:lpstr>PKN model geometry</vt:lpstr>
      <vt:lpstr>PKN problem formulation</vt:lpstr>
      <vt:lpstr>Considered leak-off regimes</vt:lpstr>
      <vt:lpstr>Normalization</vt:lpstr>
      <vt:lpstr>Normalized formulation in different variables</vt:lpstr>
      <vt:lpstr>Speed Equation</vt:lpstr>
      <vt:lpstr>Accuracy of the single fracture PKN approach</vt:lpstr>
      <vt:lpstr>Is this enough for multifracturing ?</vt:lpstr>
      <vt:lpstr>Possible crack closure –  initial conditions vs other parameters</vt:lpstr>
      <vt:lpstr>Handling closing fractures, large leak off values</vt:lpstr>
      <vt:lpstr>Handling closing fractures, negative pumping</vt:lpstr>
      <vt:lpstr>Handling closing fractures, negative pumping</vt:lpstr>
      <vt:lpstr>Testing against real life data</vt:lpstr>
      <vt:lpstr>Multifracturing model  build on PKN formulation</vt:lpstr>
      <vt:lpstr>What  is “Multifracturing” ?</vt:lpstr>
      <vt:lpstr>What do I mean by  “Multifracturing”</vt:lpstr>
      <vt:lpstr>PKN “Pipe” , Junctions and Concrete pipes</vt:lpstr>
      <vt:lpstr>How to make it stick together ?</vt:lpstr>
      <vt:lpstr>A little on technical implementation details</vt:lpstr>
      <vt:lpstr>How well does it work so far ?</vt:lpstr>
      <vt:lpstr>Crack collisions and splits</vt:lpstr>
      <vt:lpstr>Fracture interactions and implementation challenges</vt:lpstr>
      <vt:lpstr>Backstress fracture interactions</vt:lpstr>
      <vt:lpstr>How to find σ_l ?</vt:lpstr>
      <vt:lpstr>How to find σ_l ?                      2D visibility problem</vt:lpstr>
      <vt:lpstr>Jacobian Pattern</vt:lpstr>
      <vt:lpstr>Speeding up computations</vt:lpstr>
      <vt:lpstr>Conclusions</vt:lpstr>
      <vt:lpstr>Prezentacja programu PowerPoint</vt:lpstr>
      <vt:lpstr>Collision models</vt:lpstr>
      <vt:lpstr>Interesting fracturing scenarios</vt:lpstr>
      <vt:lpstr>How to test if the produced results are valid ?</vt:lpstr>
      <vt:lpstr>Interesting fracturing scenarios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PKN model of hydrofracturing for various fluid flow regimes:   Numerical implementations in different variables</dc:title>
  <dc:creator>Morswin</dc:creator>
  <cp:lastModifiedBy>Morswin</cp:lastModifiedBy>
  <cp:revision>841</cp:revision>
  <cp:lastPrinted>2014-02-27T17:09:58Z</cp:lastPrinted>
  <dcterms:created xsi:type="dcterms:W3CDTF">2014-02-25T15:55:20Z</dcterms:created>
  <dcterms:modified xsi:type="dcterms:W3CDTF">2015-06-08T02:53:53Z</dcterms:modified>
</cp:coreProperties>
</file>